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382" r:id="rId3"/>
    <p:sldId id="388" r:id="rId4"/>
    <p:sldId id="383" r:id="rId5"/>
    <p:sldId id="394" r:id="rId6"/>
    <p:sldId id="384" r:id="rId7"/>
    <p:sldId id="395" r:id="rId8"/>
    <p:sldId id="392" r:id="rId9"/>
    <p:sldId id="385" r:id="rId10"/>
    <p:sldId id="393" r:id="rId11"/>
    <p:sldId id="389" r:id="rId12"/>
    <p:sldId id="349" r:id="rId13"/>
    <p:sldId id="396" r:id="rId14"/>
    <p:sldId id="397" r:id="rId15"/>
    <p:sldId id="387" r:id="rId16"/>
    <p:sldId id="390" r:id="rId17"/>
    <p:sldId id="34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463"/>
    <p:restoredTop sz="65850"/>
  </p:normalViewPr>
  <p:slideViewPr>
    <p:cSldViewPr snapToGrid="0">
      <p:cViewPr varScale="1">
        <p:scale>
          <a:sx n="80" d="100"/>
          <a:sy n="80" d="100"/>
        </p:scale>
        <p:origin x="21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03077B-A16D-7946-B45A-7953EEF17B81}" type="datetimeFigureOut">
              <a:rPr lang="en-US" smtClean="0"/>
              <a:t>9/9/25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23C96B-2B3F-7242-90A1-56E5F222F2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300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23C96B-2B3F-7242-90A1-56E5F222F2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92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2C17A-7F5A-5968-7698-DD760F2C7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7FCE5C-63BD-7CC0-3980-E7763062AC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4FCE13C-78A2-FDB5-95F1-FA2ED472A4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092A9B-C0A4-63BF-C752-2F42A8B206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23C96B-2B3F-7242-90A1-56E5F222F2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87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 did the “billion hours” level of reliability come from? Paper observes that this is basically “certainty”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23C96B-2B3F-7242-90A1-56E5F222F2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351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Also: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Military aviation is more risk-taking, and civil aviation learns from its failures (not successes!)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Does FAA acknowledge what it’s really doing?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23C96B-2B3F-7242-90A1-56E5F222F20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5869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87A65F-F1DA-6C0E-C41B-A1974B338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952699A-B944-4A76-02E4-EB3FFE4FBB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AC2F6EA-B499-84F2-E7EB-0291DA0681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4CF139-BE9E-C0A2-FE20-018815447D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23C96B-2B3F-7242-90A1-56E5F222F2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220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FF0000"/>
                </a:solidFill>
              </a:rPr>
              <a:t>1 failure in 175000 hours = 5700x below spec of 1 in 1B hours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23C96B-2B3F-7242-90A1-56E5F222F2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147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nuclear reliability is inherently unknowable, should regulation shift from predicting accidents to planning for resilience (i.e., prepping for failure as if it’s inevitable)?</a:t>
            </a:r>
          </a:p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Aviation achieves recursive practice because accidents are investigated, charted, and (mostly) publicly shared. Is there even a possibility of nuclear energy building an equivalent culture of open learning and sharing of info?</a:t>
            </a:r>
          </a:p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About the paper itself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about the Boeing MAX failures?</a:t>
            </a:r>
          </a:p>
          <a:p>
            <a:pPr lvl="2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Footnote p. 15 talks about Concorde airworthiness certificate being withdrawn, but I think that happened with the MAX too, right?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Paper assumes that “fly by wire” is sufficiently similar to prior designs: Is that really a good assumption - Software is complex! See Boeing MAX failures …</a:t>
            </a:r>
          </a:p>
          <a:p>
            <a:pPr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About the connection to cybersecurity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is cybersecurity like ultra-high reliability? See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5-6, and apply to cybersecurity instead. Perhaps gives some explanation for the confusion around induction and deduction?</a:t>
            </a:r>
          </a:p>
          <a:p>
            <a:pPr lvl="1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 about data and measuring outcomes? </a:t>
            </a:r>
          </a:p>
          <a:p>
            <a:pPr lvl="2" rtl="0" fontAlgn="base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least civil aviation is carefully tracked. We know about crashes, their reasons, etc. Is that because they are so few, and thus so easy to track?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23C96B-2B3F-7242-90A1-56E5F222F20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3030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9BCB5B-4B70-12C6-AF80-671EE67662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4C0661-BB78-5ED3-80A9-2728D41705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AD41D3-26A9-241C-51DB-8BD9E54B40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21CA5A-4E30-42F7-C655-F5C19D1441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23C96B-2B3F-7242-90A1-56E5F222F20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517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148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8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06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979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24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481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53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56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36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464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80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C6361F-31DF-994C-9089-BE54C03D95A3}" type="datetimeFigureOut">
              <a:rPr lang="en-US" smtClean="0"/>
              <a:t>9/9/25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DC5EA-A2B1-7B40-9120-F226EF34B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6932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129DE-5D96-1CE2-18C6-A25682971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4424"/>
            <a:ext cx="9144000" cy="2387600"/>
          </a:xfrm>
        </p:spPr>
        <p:txBody>
          <a:bodyPr/>
          <a:lstStyle/>
          <a:p>
            <a:r>
              <a:rPr lang="en-US" dirty="0"/>
              <a:t>Empirical Security &amp; Privacy, for Humans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42452-83B7-A233-BC53-30327B7B93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44099"/>
            <a:ext cx="9144000" cy="3147420"/>
          </a:xfrm>
        </p:spPr>
        <p:txBody>
          <a:bodyPr>
            <a:normAutofit/>
          </a:bodyPr>
          <a:lstStyle/>
          <a:p>
            <a:r>
              <a:rPr lang="en-US" sz="3200" dirty="0"/>
              <a:t>UPenn CIS 7000-010</a:t>
            </a:r>
          </a:p>
          <a:p>
            <a:r>
              <a:rPr lang="en-US" sz="3200" dirty="0"/>
              <a:t>9/9/2025</a:t>
            </a:r>
          </a:p>
          <a:p>
            <a:endParaRPr lang="en-US" dirty="0"/>
          </a:p>
        </p:txBody>
      </p:sp>
      <p:pic>
        <p:nvPicPr>
          <p:cNvPr id="3074" name="Picture 2" descr="Download Penn Logos | Penn Brand Standards">
            <a:extLst>
              <a:ext uri="{FF2B5EF4-FFF2-40B4-BE49-F238E27FC236}">
                <a16:creationId xmlns:a16="http://schemas.microsoft.com/office/drawing/2014/main" id="{1CDBA5D0-00EB-4BD7-7AE9-EBF7EA0B1B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2875" y="2044931"/>
            <a:ext cx="4150925" cy="2768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4C2687FC-3CEA-D6F7-318B-18496E8BB8AE}"/>
              </a:ext>
            </a:extLst>
          </p:cNvPr>
          <p:cNvSpPr txBox="1">
            <a:spLocks/>
          </p:cNvSpPr>
          <p:nvPr/>
        </p:nvSpPr>
        <p:spPr>
          <a:xfrm>
            <a:off x="1524000" y="4674413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5000" dirty="0"/>
              <a:t>Security – Risk and uncertainty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24F5A3-CC48-C1E1-5CCF-FC184CF4A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625" y="1910746"/>
            <a:ext cx="4556501" cy="303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021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4D9A9C-92ED-60B4-38CD-D5C8401EE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47B44-C395-FE1F-D99C-4E5967474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Themes, discussion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52A4B-173C-3CD5-AAF0-120E78219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39933"/>
          </a:xfrm>
        </p:spPr>
        <p:txBody>
          <a:bodyPr>
            <a:normAutofit/>
          </a:bodyPr>
          <a:lstStyle/>
          <a:p>
            <a:r>
              <a:rPr lang="en-US" dirty="0"/>
              <a:t>Situation on the ground since this paper was published (2017)</a:t>
            </a:r>
          </a:p>
          <a:p>
            <a:r>
              <a:rPr lang="en-US" dirty="0"/>
              <a:t>Role and kinds of uncertainty in modeling (next paper!)</a:t>
            </a:r>
          </a:p>
          <a:p>
            <a:r>
              <a:rPr lang="en-US" dirty="0"/>
              <a:t>Comparing aviation to cybersecurity</a:t>
            </a:r>
          </a:p>
          <a:p>
            <a:r>
              <a:rPr lang="en-US" dirty="0"/>
              <a:t>Consequences of applying the aviation process, given all this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3D32DD-91D1-55FC-4027-CF4755094BF2}"/>
              </a:ext>
            </a:extLst>
          </p:cNvPr>
          <p:cNvSpPr txBox="1"/>
          <p:nvPr/>
        </p:nvSpPr>
        <p:spPr>
          <a:xfrm>
            <a:off x="5025579" y="5300495"/>
            <a:ext cx="2140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Thoughts?</a:t>
            </a:r>
          </a:p>
        </p:txBody>
      </p:sp>
    </p:spTree>
    <p:extLst>
      <p:ext uri="{BB962C8B-B14F-4D97-AF65-F5344CB8AC3E}">
        <p14:creationId xmlns:p14="http://schemas.microsoft.com/office/powerpoint/2010/main" val="2594458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8B9F9-8678-387B-E0F6-7A06254E42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EAAB1-B0C7-F927-098D-68AB93B53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4BB1FA-B648-67FF-7705-BC1D048CA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5954" y="1439709"/>
            <a:ext cx="5640092" cy="667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50587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58698-6C07-D1F8-23D9-7AC185208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is risk, but risks are uncertain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64063-2858-4B77-2626-2DFC810D5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“It is well understood that the notion of </a:t>
            </a:r>
            <a:r>
              <a:rPr lang="en-US" i="1" dirty="0"/>
              <a:t>risk</a:t>
            </a:r>
            <a:r>
              <a:rPr lang="en-US" dirty="0"/>
              <a:t> is at the heart of information security management.”</a:t>
            </a:r>
          </a:p>
          <a:p>
            <a:r>
              <a:rPr lang="en-US" dirty="0"/>
              <a:t>“in this paper we argue that </a:t>
            </a:r>
          </a:p>
          <a:p>
            <a:pPr lvl="1" fontAlgn="base"/>
            <a:r>
              <a:rPr lang="en-US" dirty="0"/>
              <a:t>(a) greater caution is needed when embracing quantitative approaches and </a:t>
            </a:r>
          </a:p>
          <a:p>
            <a:pPr lvl="1" fontAlgn="base"/>
            <a:r>
              <a:rPr lang="en-US" dirty="0"/>
              <a:t>(b) greater consideration should be given to the relationship that exists between risk and uncertainty”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7803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261FB0-0A2E-BAA2-20C7-BAAF680A97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CC8F29D-C532-C51A-B7F9-F0D1F6202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118" y="1064003"/>
            <a:ext cx="10799763" cy="4729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622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B696F-31CA-938B-96F5-9A32EE5C0F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8E319C-04CF-2E9C-1005-C6F04DA7D6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514350"/>
            <a:ext cx="77724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081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9FE22E-1C7F-10DA-CB02-3EB8DBB34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C97FBA-885C-DDE7-2024-07988D959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Quantitative risk assessment questioned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78303-CB19-5320-0FCF-B8342F922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Qualitative (“</a:t>
            </a:r>
            <a:r>
              <a:rPr lang="en-US" dirty="0" err="1"/>
              <a:t>tickbox</a:t>
            </a:r>
            <a:r>
              <a:rPr lang="en-US" dirty="0"/>
              <a:t> exercise”) vs. quantitative risk assessment</a:t>
            </a:r>
          </a:p>
          <a:p>
            <a:r>
              <a:rPr lang="en-US" dirty="0"/>
              <a:t>Problems: Do we have good estimates or data to work from? Does it make epistemic sense, given an active adversary?</a:t>
            </a:r>
          </a:p>
          <a:p>
            <a:r>
              <a:rPr lang="en-US" dirty="0"/>
              <a:t>Idea: Embrace “Radical uncertainty”. Why?</a:t>
            </a:r>
          </a:p>
          <a:p>
            <a:pPr lvl="1" fontAlgn="base"/>
            <a:r>
              <a:rPr lang="en-US" dirty="0"/>
              <a:t>(a) uncertainty is at the heart of risk management</a:t>
            </a:r>
          </a:p>
          <a:p>
            <a:pPr lvl="1" fontAlgn="base"/>
            <a:r>
              <a:rPr lang="en-US" dirty="0"/>
              <a:t>(b) precision can be spurious,</a:t>
            </a:r>
          </a:p>
          <a:p>
            <a:pPr lvl="1" fontAlgn="base"/>
            <a:r>
              <a:rPr lang="en-US" dirty="0"/>
              <a:t>(c) probabilities can hide uncertainty [what does this mean?!]</a:t>
            </a:r>
          </a:p>
          <a:p>
            <a:pPr lvl="1" fontAlgn="base"/>
            <a:r>
              <a:rPr lang="en-US" dirty="0"/>
              <a:t>(d) while it is undeniably the case that it is essential to plan, it can be dangerous to pretend to know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0910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1D3ED9-AA23-8CE1-4E45-C5298D99D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7EE3D-9079-1EE1-6C63-2B734EE79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99A9E-904B-C42A-AAB7-7E1073A9D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339933"/>
          </a:xfrm>
        </p:spPr>
        <p:txBody>
          <a:bodyPr>
            <a:normAutofit/>
          </a:bodyPr>
          <a:lstStyle/>
          <a:p>
            <a:r>
              <a:rPr lang="en-US" dirty="0"/>
              <a:t>Small world vs. large world for modeling</a:t>
            </a:r>
          </a:p>
          <a:p>
            <a:r>
              <a:rPr lang="en-US" dirty="0"/>
              <a:t>Are probabilities representing knowable outcomes, or uncertainties?</a:t>
            </a:r>
          </a:p>
          <a:p>
            <a:r>
              <a:rPr lang="en-US" dirty="0"/>
              <a:t>Unawareness (unknown unknowns) vs. uncertainty (known unknowns)</a:t>
            </a:r>
          </a:p>
          <a:p>
            <a:r>
              <a:rPr lang="en-US" dirty="0"/>
              <a:t>“It is possible to conclude that there is a need, as a community, to reflect upon (a) what lessons we might </a:t>
            </a:r>
            <a:r>
              <a:rPr lang="en-US" i="1" dirty="0"/>
              <a:t>meaningfully</a:t>
            </a:r>
            <a:r>
              <a:rPr lang="en-US" dirty="0"/>
              <a:t> take from economics, and (b) the limits of quantification and modeling.”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2A4235-9058-F0EF-6E72-61A3F7AE2672}"/>
              </a:ext>
            </a:extLst>
          </p:cNvPr>
          <p:cNvSpPr txBox="1"/>
          <p:nvPr/>
        </p:nvSpPr>
        <p:spPr>
          <a:xfrm>
            <a:off x="5025579" y="5300495"/>
            <a:ext cx="21408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Thoughts?</a:t>
            </a:r>
          </a:p>
        </p:txBody>
      </p:sp>
    </p:spTree>
    <p:extLst>
      <p:ext uri="{BB962C8B-B14F-4D97-AF65-F5344CB8AC3E}">
        <p14:creationId xmlns:p14="http://schemas.microsoft.com/office/powerpoint/2010/main" val="2436699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72B72-77B2-9836-1833-3055C1A8CC5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B12F3A-D1DD-E7F1-6C89-5BC7BCA11B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32531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7ECD8-1322-9496-3716-FCEC05EB6E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1BEC4-E834-90A3-5DC2-272DE03E8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3D34DF-5236-83D4-8CAD-C7B69BEDE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440" y="1487836"/>
            <a:ext cx="5640092" cy="66718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55B57F-BF49-1137-2225-FA7A03C8A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403" y="1487836"/>
            <a:ext cx="45203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03329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049E90-C0C2-87EA-CADE-52D840F9F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A54BF-5198-E2B1-5B04-BE9EC95BF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8CD1E-04CB-702D-594E-64573EEED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5801" y="1503878"/>
            <a:ext cx="45203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4041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95C36-0576-B2EA-F2F1-44FFAE752F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0B47D-49FB-BF1D-9BDD-4E6192A54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Ultra-high reliability assessments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695FB3-5A9B-0111-E46E-8B1395102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Reliability like security – a negative property. </a:t>
            </a:r>
          </a:p>
          <a:p>
            <a:pPr lvl="1"/>
            <a:r>
              <a:rPr lang="en-US" dirty="0"/>
              <a:t>Forces it to be contextual: You have to define the circumstances under which you agree the bad thing can’t happen, and you have to carefully define the parameters of the bad thing</a:t>
            </a:r>
          </a:p>
          <a:p>
            <a:r>
              <a:rPr lang="en-US" dirty="0"/>
              <a:t>Predictive reliability assessment goal: 1B hours of failure-free service</a:t>
            </a:r>
          </a:p>
          <a:p>
            <a:r>
              <a:rPr lang="en-US" dirty="0"/>
              <a:t>Approach: Model-based analysis</a:t>
            </a:r>
          </a:p>
          <a:p>
            <a:pPr lvl="1"/>
            <a:r>
              <a:rPr lang="en-US" dirty="0"/>
              <a:t>Assess individual components </a:t>
            </a:r>
            <a:r>
              <a:rPr lang="en-US" b="1" dirty="0"/>
              <a:t>inductively</a:t>
            </a:r>
          </a:p>
          <a:p>
            <a:pPr lvl="1"/>
            <a:r>
              <a:rPr lang="en-US" dirty="0"/>
              <a:t>Reason about their combined reliability </a:t>
            </a:r>
            <a:r>
              <a:rPr lang="en-US" b="1" dirty="0"/>
              <a:t>deductively</a:t>
            </a:r>
            <a:r>
              <a:rPr lang="en-US" dirty="0"/>
              <a:t>, using a model</a:t>
            </a:r>
          </a:p>
          <a:p>
            <a:r>
              <a:rPr lang="en-US" dirty="0"/>
              <a:t>Example: Redundant engines</a:t>
            </a:r>
          </a:p>
          <a:p>
            <a:pPr lvl="1"/>
            <a:r>
              <a:rPr lang="en-US" dirty="0"/>
              <a:t>Single engine failure probability P, based on measurements</a:t>
            </a:r>
          </a:p>
          <a:p>
            <a:pPr lvl="1"/>
            <a:r>
              <a:rPr lang="en-US" dirty="0">
                <a:sym typeface="Wingdings" pitchFamily="2" charset="2"/>
              </a:rPr>
              <a:t>Total engine failure of two engines = P</a:t>
            </a:r>
            <a:r>
              <a:rPr lang="en-US" baseline="30000" dirty="0">
                <a:sym typeface="Wingdings" pitchFamily="2" charset="2"/>
              </a:rPr>
              <a:t>2</a:t>
            </a:r>
          </a:p>
          <a:p>
            <a:pPr lvl="2"/>
            <a:r>
              <a:rPr lang="en-US" dirty="0"/>
              <a:t>Assuming engine failures are independent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3681266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C6595-142C-91B1-9625-EE93AB6A9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ACB81-FF2D-CA4D-4695-2C9E19CA4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Ultra-high reliability assessments, questioned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B9F1A-21FB-9D3A-A11C-A85B1C61C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Epistemically dubious!</a:t>
            </a:r>
          </a:p>
          <a:p>
            <a:pPr lvl="1" fontAlgn="base"/>
            <a:r>
              <a:rPr lang="en-US" dirty="0"/>
              <a:t>“There is no way that experts should be able to deduce from tests and models that a yet-unrealized jetliner or reactor will be reliable to the extraordinary levels that they claim.”</a:t>
            </a:r>
          </a:p>
          <a:p>
            <a:pPr lvl="1" fontAlgn="base"/>
            <a:r>
              <a:rPr lang="en-US" dirty="0"/>
              <a:t>Why? We cannot observe the tech in action long enough, or draw on other prior evidence, to extrapolate to the hoped-for conclusion.</a:t>
            </a:r>
          </a:p>
          <a:p>
            <a:pPr lvl="2" fontAlgn="base"/>
            <a:r>
              <a:rPr lang="en-US" dirty="0"/>
              <a:t>1B hours is 114,000(</a:t>
            </a:r>
            <a:r>
              <a:rPr lang="en-US" dirty="0" err="1"/>
              <a:t>ish</a:t>
            </a:r>
            <a:r>
              <a:rPr lang="en-US" dirty="0"/>
              <a:t>) years! Long time to run to test directly</a:t>
            </a:r>
          </a:p>
          <a:p>
            <a:r>
              <a:rPr lang="en-US" dirty="0"/>
              <a:t>Nevertheless: “A stubbornly suicidal traveler would have to take a random airline flight every day for 19,000 years to stand a better-than-even chance of succumbing to a fatal crash.”</a:t>
            </a:r>
          </a:p>
          <a:p>
            <a:endParaRPr lang="en-US" baseline="30000" dirty="0"/>
          </a:p>
          <a:p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325081299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02FB39-29F3-9862-81C5-D5A8043CA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E8185-4408-24B1-0CA1-6CB586C98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it works for (most) civil aviation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B5BB0D-0071-9783-90A4-82ECCBF18F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850" y="1690688"/>
            <a:ext cx="51943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00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9FBFD-AC05-9D06-88F4-44F8F583C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A568B-CFA9-A213-0F9E-DDEDAAE10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not the Concorde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3E48BD3-226C-1075-DBA8-67AF5448F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7136" y="1459910"/>
            <a:ext cx="7705141" cy="5109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8996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3C529-080B-FB10-A830-0D82EE7099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C9BEC-B3D7-05CF-AD9B-8757C53D2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not the Concorde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483BA3-DFD2-3C82-C22A-6A626034A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8850" y="1690688"/>
            <a:ext cx="5194300" cy="457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2BE290-3351-813B-990B-4D57100B43A3}"/>
              </a:ext>
            </a:extLst>
          </p:cNvPr>
          <p:cNvSpPr txBox="1"/>
          <p:nvPr/>
        </p:nvSpPr>
        <p:spPr>
          <a:xfrm>
            <a:off x="8970407" y="4270303"/>
            <a:ext cx="23833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/>
                </a:solidFill>
              </a:rPr>
              <a:t>Only 14 planes in operation totaling 50,000 flights over 27 years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495825-2741-0D70-ABD5-BF38FF944427}"/>
              </a:ext>
            </a:extLst>
          </p:cNvPr>
          <p:cNvSpPr txBox="1"/>
          <p:nvPr/>
        </p:nvSpPr>
        <p:spPr>
          <a:xfrm>
            <a:off x="391606" y="2211915"/>
            <a:ext cx="285262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Very different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/>
                </a:solidFill>
              </a:rPr>
              <a:t>1354 mph cruising speed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/>
                </a:solidFill>
              </a:rPr>
              <a:t>‘Double delta’ wing shape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/>
                </a:solidFill>
              </a:rPr>
              <a:t>Unorthodox landing gear and a nose that moved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/>
                </a:solidFill>
              </a:rPr>
              <a:t>Special heat-resistant alloys</a:t>
            </a:r>
          </a:p>
          <a:p>
            <a:pPr marL="342900" indent="-342900">
              <a:buFontTx/>
              <a:buChar char="-"/>
            </a:pPr>
            <a:endParaRPr lang="en-US" sz="2400" dirty="0">
              <a:solidFill>
                <a:schemeClr val="accent5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6654552-BE22-BB7C-01ED-03BF358361A9}"/>
              </a:ext>
            </a:extLst>
          </p:cNvPr>
          <p:cNvGrpSpPr/>
          <p:nvPr/>
        </p:nvGrpSpPr>
        <p:grpSpPr>
          <a:xfrm>
            <a:off x="3973695" y="4991827"/>
            <a:ext cx="1270861" cy="1270861"/>
            <a:chOff x="9252488" y="1627322"/>
            <a:chExt cx="1270861" cy="127086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0FA3AB0-0DA1-F73C-2EA2-0B1D4126E99E}"/>
                </a:ext>
              </a:extLst>
            </p:cNvPr>
            <p:cNvCxnSpPr/>
            <p:nvPr/>
          </p:nvCxnSpPr>
          <p:spPr>
            <a:xfrm>
              <a:off x="9252488" y="1875295"/>
              <a:ext cx="1270861" cy="77491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A473152-F5DA-CE4B-BE8D-98F26046712F}"/>
                </a:ext>
              </a:extLst>
            </p:cNvPr>
            <p:cNvCxnSpPr>
              <a:cxnSpLocks/>
            </p:cNvCxnSpPr>
            <p:nvPr/>
          </p:nvCxnSpPr>
          <p:spPr>
            <a:xfrm rot="6900000">
              <a:off x="9236758" y="1875295"/>
              <a:ext cx="1270861" cy="77491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CDEC4E-A40F-32E0-B0B5-3F297D90B02E}"/>
              </a:ext>
            </a:extLst>
          </p:cNvPr>
          <p:cNvGrpSpPr/>
          <p:nvPr/>
        </p:nvGrpSpPr>
        <p:grpSpPr>
          <a:xfrm>
            <a:off x="6925487" y="4991826"/>
            <a:ext cx="1270861" cy="1270861"/>
            <a:chOff x="9252488" y="1627322"/>
            <a:chExt cx="1270861" cy="1270861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85F7161-376A-E9FD-F20D-B937C74CB190}"/>
                </a:ext>
              </a:extLst>
            </p:cNvPr>
            <p:cNvCxnSpPr/>
            <p:nvPr/>
          </p:nvCxnSpPr>
          <p:spPr>
            <a:xfrm>
              <a:off x="9252488" y="1875295"/>
              <a:ext cx="1270861" cy="774915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1BDADC5-6DAC-8700-0434-E5F98F6793E2}"/>
                </a:ext>
              </a:extLst>
            </p:cNvPr>
            <p:cNvCxnSpPr>
              <a:cxnSpLocks/>
            </p:cNvCxnSpPr>
            <p:nvPr/>
          </p:nvCxnSpPr>
          <p:spPr>
            <a:xfrm rot="6900000">
              <a:off x="9236758" y="1875295"/>
              <a:ext cx="1270861" cy="774915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220A183F-1A31-35EC-20E7-29F0FCB8BF48}"/>
              </a:ext>
            </a:extLst>
          </p:cNvPr>
          <p:cNvSpPr txBox="1"/>
          <p:nvPr/>
        </p:nvSpPr>
        <p:spPr>
          <a:xfrm>
            <a:off x="8947769" y="457589"/>
            <a:ext cx="32421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1 catastrophic failure, July 25, 2000</a:t>
            </a:r>
          </a:p>
        </p:txBody>
      </p:sp>
    </p:spTree>
    <p:extLst>
      <p:ext uri="{BB962C8B-B14F-4D97-AF65-F5344CB8AC3E}">
        <p14:creationId xmlns:p14="http://schemas.microsoft.com/office/powerpoint/2010/main" val="3828339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2C4D5D-D25A-2EB1-E181-2206E4109C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984DA-D9BC-FA68-D9B3-2A7CC9642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not Nuclear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F47A02-83D0-4FC0-9946-E2D4F41DF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850" y="1690688"/>
            <a:ext cx="5194300" cy="457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7204CF7-CC9E-3241-D370-51293AF773F6}"/>
              </a:ext>
            </a:extLst>
          </p:cNvPr>
          <p:cNvSpPr txBox="1"/>
          <p:nvPr/>
        </p:nvSpPr>
        <p:spPr>
          <a:xfrm>
            <a:off x="8970407" y="4693028"/>
            <a:ext cx="23833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4"/>
                </a:solidFill>
              </a:rPr>
              <a:t>Not enough reactors, not enough service time for each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FA9C078-AAE5-DC22-E007-D318566C617C}"/>
              </a:ext>
            </a:extLst>
          </p:cNvPr>
          <p:cNvSpPr txBox="1"/>
          <p:nvPr/>
        </p:nvSpPr>
        <p:spPr>
          <a:xfrm>
            <a:off x="838200" y="5062359"/>
            <a:ext cx="23833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5"/>
                </a:solidFill>
              </a:rPr>
              <a:t>Reactor designs broadly dissimilar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270708-9F21-6FB9-D0BD-9DEDFB84FD4A}"/>
              </a:ext>
            </a:extLst>
          </p:cNvPr>
          <p:cNvSpPr txBox="1"/>
          <p:nvPr/>
        </p:nvSpPr>
        <p:spPr>
          <a:xfrm>
            <a:off x="838200" y="2459504"/>
            <a:ext cx="238339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Lessons are learned and improvements made, but do not generalize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A0835FD-82BC-A0C1-9CF7-228CAD494153}"/>
              </a:ext>
            </a:extLst>
          </p:cNvPr>
          <p:cNvGrpSpPr/>
          <p:nvPr/>
        </p:nvGrpSpPr>
        <p:grpSpPr>
          <a:xfrm>
            <a:off x="3973695" y="4991827"/>
            <a:ext cx="1270861" cy="1270861"/>
            <a:chOff x="9252488" y="1627322"/>
            <a:chExt cx="1270861" cy="127086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A4C1B34-20A9-D892-3B5D-151B830CCA5B}"/>
                </a:ext>
              </a:extLst>
            </p:cNvPr>
            <p:cNvCxnSpPr/>
            <p:nvPr/>
          </p:nvCxnSpPr>
          <p:spPr>
            <a:xfrm>
              <a:off x="9252488" y="1875295"/>
              <a:ext cx="1270861" cy="77491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C725A6B-F8B3-FDED-651D-3311E76045FF}"/>
                </a:ext>
              </a:extLst>
            </p:cNvPr>
            <p:cNvCxnSpPr>
              <a:cxnSpLocks/>
            </p:cNvCxnSpPr>
            <p:nvPr/>
          </p:nvCxnSpPr>
          <p:spPr>
            <a:xfrm rot="6900000">
              <a:off x="9236758" y="1875295"/>
              <a:ext cx="1270861" cy="774915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ED7467C-16BC-EE42-3AD0-E61A0CEBEDDC}"/>
              </a:ext>
            </a:extLst>
          </p:cNvPr>
          <p:cNvGrpSpPr/>
          <p:nvPr/>
        </p:nvGrpSpPr>
        <p:grpSpPr>
          <a:xfrm>
            <a:off x="3973695" y="3306157"/>
            <a:ext cx="1270861" cy="1270861"/>
            <a:chOff x="9252488" y="1627322"/>
            <a:chExt cx="1270861" cy="1270861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2F5235D-D26A-6630-D038-6ED345EF0950}"/>
                </a:ext>
              </a:extLst>
            </p:cNvPr>
            <p:cNvCxnSpPr/>
            <p:nvPr/>
          </p:nvCxnSpPr>
          <p:spPr>
            <a:xfrm>
              <a:off x="9252488" y="1875295"/>
              <a:ext cx="1270861" cy="774915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7607F97-6EA3-254F-E994-A3C90FFDA8AF}"/>
                </a:ext>
              </a:extLst>
            </p:cNvPr>
            <p:cNvCxnSpPr>
              <a:cxnSpLocks/>
            </p:cNvCxnSpPr>
            <p:nvPr/>
          </p:nvCxnSpPr>
          <p:spPr>
            <a:xfrm rot="6900000">
              <a:off x="9236758" y="1875295"/>
              <a:ext cx="1270861" cy="774915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BA35172-CF6D-14DE-FF28-4E2603E682CE}"/>
              </a:ext>
            </a:extLst>
          </p:cNvPr>
          <p:cNvGrpSpPr/>
          <p:nvPr/>
        </p:nvGrpSpPr>
        <p:grpSpPr>
          <a:xfrm>
            <a:off x="6925487" y="4991826"/>
            <a:ext cx="1270861" cy="1270861"/>
            <a:chOff x="9252488" y="1627322"/>
            <a:chExt cx="1270861" cy="1270861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168E8DA-900D-C762-B6A2-FE32674532B9}"/>
                </a:ext>
              </a:extLst>
            </p:cNvPr>
            <p:cNvCxnSpPr/>
            <p:nvPr/>
          </p:nvCxnSpPr>
          <p:spPr>
            <a:xfrm>
              <a:off x="9252488" y="1875295"/>
              <a:ext cx="1270861" cy="774915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FC47B39-8ECA-247D-F4D3-049F55164AB9}"/>
                </a:ext>
              </a:extLst>
            </p:cNvPr>
            <p:cNvCxnSpPr>
              <a:cxnSpLocks/>
            </p:cNvCxnSpPr>
            <p:nvPr/>
          </p:nvCxnSpPr>
          <p:spPr>
            <a:xfrm rot="6900000">
              <a:off x="9236758" y="1875295"/>
              <a:ext cx="1270861" cy="774915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2750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11543</TotalTime>
  <Words>886</Words>
  <Application>Microsoft Macintosh PowerPoint</Application>
  <PresentationFormat>Widescreen</PresentationFormat>
  <Paragraphs>86</Paragraphs>
  <Slides>17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Empirical Security &amp; Privacy, for Humans</vt:lpstr>
      <vt:lpstr>Readings</vt:lpstr>
      <vt:lpstr>Readings</vt:lpstr>
      <vt:lpstr>Ultra-high reliability assessments</vt:lpstr>
      <vt:lpstr>Ultra-high reliability assessments, questioned</vt:lpstr>
      <vt:lpstr>Why it works for (most) civil aviation</vt:lpstr>
      <vt:lpstr>But not the Concorde</vt:lpstr>
      <vt:lpstr>But not the Concorde</vt:lpstr>
      <vt:lpstr>And not Nuclear</vt:lpstr>
      <vt:lpstr>Themes, discussion points</vt:lpstr>
      <vt:lpstr>Readings</vt:lpstr>
      <vt:lpstr>Security is risk, but risks are uncertain</vt:lpstr>
      <vt:lpstr>PowerPoint Presentation</vt:lpstr>
      <vt:lpstr>PowerPoint Presentation</vt:lpstr>
      <vt:lpstr>Quantitative risk assessment questioned</vt:lpstr>
      <vt:lpstr>Themes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Microsoft Office User</dc:creator>
  <cp:lastModifiedBy>Hicks, Michael W</cp:lastModifiedBy>
  <cp:revision>196</cp:revision>
  <dcterms:created xsi:type="dcterms:W3CDTF">2025-02-03T22:02:42Z</dcterms:created>
  <dcterms:modified xsi:type="dcterms:W3CDTF">2025-09-09T14:05:37Z</dcterms:modified>
</cp:coreProperties>
</file>

<file path=docProps/thumbnail.jpeg>
</file>